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a85a435f4e_0_1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a85a435f4e_0_1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a85a435f4e_0_2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a85a435f4e_0_2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a85a435f4e_0_2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a85a435f4e_0_2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3a85a435f4e_0_2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3a85a435f4e_0_2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3a85a435f4e_0_2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3a85a435f4e_0_2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3a85a435f4e_0_2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3a85a435f4e_0_2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dk1"/>
              </a:buClr>
              <a:buSzPts val="1800"/>
              <a:buChar char="●"/>
              <a:defRPr>
                <a:solidFill>
                  <a:schemeClr val="dk1"/>
                </a:solidFill>
              </a:defRPr>
            </a:lvl1pPr>
            <a:lvl2pPr indent="-317500" lvl="1" marL="914400">
              <a:spcBef>
                <a:spcPts val="0"/>
              </a:spcBef>
              <a:spcAft>
                <a:spcPts val="0"/>
              </a:spcAft>
              <a:buClr>
                <a:schemeClr val="dk1"/>
              </a:buClr>
              <a:buSzPts val="1400"/>
              <a:buChar char="○"/>
              <a:defRPr>
                <a:solidFill>
                  <a:schemeClr val="dk1"/>
                </a:solidFill>
              </a:defRPr>
            </a:lvl2pPr>
            <a:lvl3pPr indent="-317500" lvl="2" marL="1371600">
              <a:spcBef>
                <a:spcPts val="0"/>
              </a:spcBef>
              <a:spcAft>
                <a:spcPts val="0"/>
              </a:spcAft>
              <a:buClr>
                <a:schemeClr val="dk1"/>
              </a:buClr>
              <a:buSzPts val="1400"/>
              <a:buChar char="■"/>
              <a:defRPr>
                <a:solidFill>
                  <a:schemeClr val="dk1"/>
                </a:solidFill>
              </a:defRPr>
            </a:lvl3pPr>
            <a:lvl4pPr indent="-317500" lvl="3" marL="1828800">
              <a:spcBef>
                <a:spcPts val="0"/>
              </a:spcBef>
              <a:spcAft>
                <a:spcPts val="0"/>
              </a:spcAft>
              <a:buClr>
                <a:schemeClr val="dk1"/>
              </a:buClr>
              <a:buSzPts val="1400"/>
              <a:buChar char="●"/>
              <a:defRPr>
                <a:solidFill>
                  <a:schemeClr val="dk1"/>
                </a:solidFill>
              </a:defRPr>
            </a:lvl4pPr>
            <a:lvl5pPr indent="-317500" lvl="4" marL="2286000">
              <a:spcBef>
                <a:spcPts val="0"/>
              </a:spcBef>
              <a:spcAft>
                <a:spcPts val="0"/>
              </a:spcAft>
              <a:buClr>
                <a:schemeClr val="dk1"/>
              </a:buClr>
              <a:buSzPts val="1400"/>
              <a:buChar char="○"/>
              <a:defRPr>
                <a:solidFill>
                  <a:schemeClr val="dk1"/>
                </a:solidFill>
              </a:defRPr>
            </a:lvl5pPr>
            <a:lvl6pPr indent="-317500" lvl="5" marL="2743200">
              <a:spcBef>
                <a:spcPts val="0"/>
              </a:spcBef>
              <a:spcAft>
                <a:spcPts val="0"/>
              </a:spcAft>
              <a:buClr>
                <a:schemeClr val="dk1"/>
              </a:buClr>
              <a:buSzPts val="1400"/>
              <a:buChar char="■"/>
              <a:defRPr>
                <a:solidFill>
                  <a:schemeClr val="dk1"/>
                </a:solidFill>
              </a:defRPr>
            </a:lvl6pPr>
            <a:lvl7pPr indent="-317500" lvl="6" marL="3200400">
              <a:spcBef>
                <a:spcPts val="0"/>
              </a:spcBef>
              <a:spcAft>
                <a:spcPts val="0"/>
              </a:spcAft>
              <a:buClr>
                <a:schemeClr val="dk1"/>
              </a:buClr>
              <a:buSzPts val="1400"/>
              <a:buChar char="●"/>
              <a:defRPr>
                <a:solidFill>
                  <a:schemeClr val="dk1"/>
                </a:solidFill>
              </a:defRPr>
            </a:lvl7pPr>
            <a:lvl8pPr indent="-317500" lvl="7" marL="3657600">
              <a:spcBef>
                <a:spcPts val="0"/>
              </a:spcBef>
              <a:spcAft>
                <a:spcPts val="0"/>
              </a:spcAft>
              <a:buClr>
                <a:schemeClr val="dk1"/>
              </a:buClr>
              <a:buSzPts val="1400"/>
              <a:buChar char="○"/>
              <a:defRPr>
                <a:solidFill>
                  <a:schemeClr val="dk1"/>
                </a:solidFill>
              </a:defRPr>
            </a:lvl8pPr>
            <a:lvl9pPr indent="-317500" lvl="8" marL="4114800">
              <a:spcBef>
                <a:spcPts val="0"/>
              </a:spcBef>
              <a:spcAft>
                <a:spcPts val="0"/>
              </a:spcAft>
              <a:buClr>
                <a:schemeClr val="dk1"/>
              </a:buClr>
              <a:buSzPts val="1400"/>
              <a:buChar char="■"/>
              <a:defRPr>
                <a:solidFill>
                  <a:schemeClr val="dk1"/>
                </a:solidFill>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dark-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lt2"/>
              </a:buClr>
              <a:buSzPts val="1800"/>
              <a:buChar char="●"/>
              <a:defRPr sz="1800">
                <a:solidFill>
                  <a:schemeClr val="lt2"/>
                </a:solidFill>
              </a:defRPr>
            </a:lvl1pPr>
            <a:lvl2pPr indent="-317500" lvl="1" marL="914400">
              <a:lnSpc>
                <a:spcPct val="115000"/>
              </a:lnSpc>
              <a:spcBef>
                <a:spcPts val="0"/>
              </a:spcBef>
              <a:spcAft>
                <a:spcPts val="0"/>
              </a:spcAft>
              <a:buClr>
                <a:schemeClr val="lt2"/>
              </a:buClr>
              <a:buSzPts val="1400"/>
              <a:buChar char="○"/>
              <a:defRPr>
                <a:solidFill>
                  <a:schemeClr val="lt2"/>
                </a:solidFill>
              </a:defRPr>
            </a:lvl2pPr>
            <a:lvl3pPr indent="-317500" lvl="2" marL="1371600">
              <a:lnSpc>
                <a:spcPct val="115000"/>
              </a:lnSpc>
              <a:spcBef>
                <a:spcPts val="0"/>
              </a:spcBef>
              <a:spcAft>
                <a:spcPts val="0"/>
              </a:spcAft>
              <a:buClr>
                <a:schemeClr val="lt2"/>
              </a:buClr>
              <a:buSzPts val="1400"/>
              <a:buChar char="■"/>
              <a:defRPr>
                <a:solidFill>
                  <a:schemeClr val="lt2"/>
                </a:solidFill>
              </a:defRPr>
            </a:lvl3pPr>
            <a:lvl4pPr indent="-317500" lvl="3" marL="1828800">
              <a:lnSpc>
                <a:spcPct val="115000"/>
              </a:lnSpc>
              <a:spcBef>
                <a:spcPts val="0"/>
              </a:spcBef>
              <a:spcAft>
                <a:spcPts val="0"/>
              </a:spcAft>
              <a:buClr>
                <a:schemeClr val="lt2"/>
              </a:buClr>
              <a:buSzPts val="1400"/>
              <a:buChar char="●"/>
              <a:defRPr>
                <a:solidFill>
                  <a:schemeClr val="lt2"/>
                </a:solidFill>
              </a:defRPr>
            </a:lvl4pPr>
            <a:lvl5pPr indent="-317500" lvl="4" marL="2286000">
              <a:lnSpc>
                <a:spcPct val="115000"/>
              </a:lnSpc>
              <a:spcBef>
                <a:spcPts val="0"/>
              </a:spcBef>
              <a:spcAft>
                <a:spcPts val="0"/>
              </a:spcAft>
              <a:buClr>
                <a:schemeClr val="lt2"/>
              </a:buClr>
              <a:buSzPts val="1400"/>
              <a:buChar char="○"/>
              <a:defRPr>
                <a:solidFill>
                  <a:schemeClr val="lt2"/>
                </a:solidFill>
              </a:defRPr>
            </a:lvl5pPr>
            <a:lvl6pPr indent="-317500" lvl="5" marL="2743200">
              <a:lnSpc>
                <a:spcPct val="115000"/>
              </a:lnSpc>
              <a:spcBef>
                <a:spcPts val="0"/>
              </a:spcBef>
              <a:spcAft>
                <a:spcPts val="0"/>
              </a:spcAft>
              <a:buClr>
                <a:schemeClr val="lt2"/>
              </a:buClr>
              <a:buSzPts val="1400"/>
              <a:buChar char="■"/>
              <a:defRPr>
                <a:solidFill>
                  <a:schemeClr val="lt2"/>
                </a:solidFill>
              </a:defRPr>
            </a:lvl6pPr>
            <a:lvl7pPr indent="-317500" lvl="6" marL="3200400">
              <a:lnSpc>
                <a:spcPct val="115000"/>
              </a:lnSpc>
              <a:spcBef>
                <a:spcPts val="0"/>
              </a:spcBef>
              <a:spcAft>
                <a:spcPts val="0"/>
              </a:spcAft>
              <a:buClr>
                <a:schemeClr val="lt2"/>
              </a:buClr>
              <a:buSzPts val="1400"/>
              <a:buChar char="●"/>
              <a:defRPr>
                <a:solidFill>
                  <a:schemeClr val="lt2"/>
                </a:solidFill>
              </a:defRPr>
            </a:lvl7pPr>
            <a:lvl8pPr indent="-317500" lvl="7" marL="3657600">
              <a:lnSpc>
                <a:spcPct val="115000"/>
              </a:lnSpc>
              <a:spcBef>
                <a:spcPts val="0"/>
              </a:spcBef>
              <a:spcAft>
                <a:spcPts val="0"/>
              </a:spcAft>
              <a:buClr>
                <a:schemeClr val="lt2"/>
              </a:buClr>
              <a:buSzPts val="1400"/>
              <a:buChar char="○"/>
              <a:defRPr>
                <a:solidFill>
                  <a:schemeClr val="lt2"/>
                </a:solidFill>
              </a:defRPr>
            </a:lvl8pPr>
            <a:lvl9pPr indent="-317500" lvl="8" marL="4114800">
              <a:lnSpc>
                <a:spcPct val="115000"/>
              </a:lnSpc>
              <a:spcBef>
                <a:spcPts val="0"/>
              </a:spcBef>
              <a:spcAft>
                <a:spcPts val="0"/>
              </a:spcAft>
              <a:buClr>
                <a:schemeClr val="lt2"/>
              </a:buClr>
              <a:buSzPts val="1400"/>
              <a:buChar char="■"/>
              <a:defRPr>
                <a:solidFill>
                  <a:schemeClr val="lt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Creative Music Production 2 Presentation</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85000" lnSpcReduction="20000"/>
          </a:bodyPr>
          <a:lstStyle/>
          <a:p>
            <a:pPr indent="0" lvl="0" marL="0" rtl="0" algn="ctr">
              <a:spcBef>
                <a:spcPts val="0"/>
              </a:spcBef>
              <a:spcAft>
                <a:spcPts val="0"/>
              </a:spcAft>
              <a:buNone/>
            </a:pPr>
            <a:r>
              <a:rPr lang="en"/>
              <a:t>Jonny Winter 25104005</a:t>
            </a:r>
            <a:endParaRPr/>
          </a:p>
          <a:p>
            <a:pPr indent="0" lvl="0" marL="0" rtl="0" algn="ctr">
              <a:spcBef>
                <a:spcPts val="0"/>
              </a:spcBef>
              <a:spcAft>
                <a:spcPts val="0"/>
              </a:spcAft>
              <a:buNone/>
            </a:pPr>
            <a:r>
              <a:rPr lang="en"/>
              <a:t>MMP7C003R-001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One - ‘Look After Me’</a:t>
            </a:r>
            <a:endParaRPr/>
          </a:p>
        </p:txBody>
      </p:sp>
      <p:sp>
        <p:nvSpPr>
          <p:cNvPr id="61" name="Google Shape;61;p14"/>
          <p:cNvSpPr txBox="1"/>
          <p:nvPr>
            <p:ph idx="1" type="body"/>
          </p:nvPr>
        </p:nvSpPr>
        <p:spPr>
          <a:xfrm>
            <a:off x="311700" y="1152475"/>
            <a:ext cx="8520600" cy="3722400"/>
          </a:xfrm>
          <a:prstGeom prst="rect">
            <a:avLst/>
          </a:prstGeom>
        </p:spPr>
        <p:txBody>
          <a:bodyPr anchorCtr="0" anchor="t" bIns="91425" lIns="91425" spcFirstLastPara="1" rIns="91425" wrap="square" tIns="91425">
            <a:normAutofit fontScale="70000" lnSpcReduction="20000"/>
          </a:bodyPr>
          <a:lstStyle/>
          <a:p>
            <a:pPr indent="0" lvl="0" marL="0" rtl="0" algn="l">
              <a:spcBef>
                <a:spcPts val="0"/>
              </a:spcBef>
              <a:spcAft>
                <a:spcPts val="0"/>
              </a:spcAft>
              <a:buNone/>
            </a:pPr>
            <a:r>
              <a:rPr lang="en" sz="2710"/>
              <a:t>- </a:t>
            </a:r>
            <a:r>
              <a:rPr lang="en" sz="2710"/>
              <a:t>Decided with the artist that we</a:t>
            </a:r>
            <a:r>
              <a:rPr lang="en" sz="2710"/>
              <a:t> wanted the track to have a lo/mid-fi aesthetic, and a natural, ‘unprocessed’ sound. </a:t>
            </a:r>
            <a:endParaRPr sz="2710"/>
          </a:p>
          <a:p>
            <a:pPr indent="0" lvl="0" marL="0" rtl="0" algn="l">
              <a:spcBef>
                <a:spcPts val="1200"/>
              </a:spcBef>
              <a:spcAft>
                <a:spcPts val="0"/>
              </a:spcAft>
              <a:buNone/>
            </a:pPr>
            <a:r>
              <a:rPr lang="en" sz="2710"/>
              <a:t>- Took Bill Callaghan’s ‘Coyotes’ and ‘Stepping Out For Air’ as rough references tracks. </a:t>
            </a:r>
            <a:endParaRPr sz="2710"/>
          </a:p>
          <a:p>
            <a:pPr indent="0" lvl="0" marL="0" rtl="0" algn="l">
              <a:spcBef>
                <a:spcPts val="1200"/>
              </a:spcBef>
              <a:spcAft>
                <a:spcPts val="0"/>
              </a:spcAft>
              <a:buNone/>
            </a:pPr>
            <a:r>
              <a:rPr lang="en" sz="2710"/>
              <a:t>- I also aimed at experimenting with using different mic distances for different instruments, much like in the style of caroline’s debut album, in </a:t>
            </a:r>
            <a:r>
              <a:rPr lang="en" sz="2710"/>
              <a:t>which</a:t>
            </a:r>
            <a:r>
              <a:rPr lang="en" sz="2710"/>
              <a:t> strings were recorded with close mics, and vocals and guitar amps were recorded with distanced room mics. </a:t>
            </a:r>
            <a:endParaRPr sz="2710"/>
          </a:p>
          <a:p>
            <a:pPr indent="0" lvl="0" marL="0" rtl="0" algn="l">
              <a:spcBef>
                <a:spcPts val="1200"/>
              </a:spcBef>
              <a:spcAft>
                <a:spcPts val="0"/>
              </a:spcAft>
              <a:buNone/>
            </a:pPr>
            <a:r>
              <a:t/>
            </a:r>
            <a:endParaRPr sz="1700"/>
          </a:p>
          <a:p>
            <a:pPr indent="0" lvl="0" marL="0" rtl="0" algn="l">
              <a:spcBef>
                <a:spcPts val="1200"/>
              </a:spcBef>
              <a:spcAft>
                <a:spcPts val="0"/>
              </a:spcAft>
              <a:buNone/>
            </a:pPr>
            <a:r>
              <a:t/>
            </a:r>
            <a:endParaRPr sz="1500"/>
          </a:p>
          <a:p>
            <a:pPr indent="0" lvl="0" marL="0" rtl="0" algn="l">
              <a:spcBef>
                <a:spcPts val="1200"/>
              </a:spcBef>
              <a:spcAft>
                <a:spcPts val="1200"/>
              </a:spcAft>
              <a:buNone/>
            </a:pPr>
            <a:r>
              <a:t/>
            </a:r>
            <a:endParaRPr sz="16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One - ‘Look After Me’ (Drums) </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 The drummer I recorded was a jazz player (meaning much kick drum was played softly, brushes used instead of sticks). To achieve a darker, natural sound that would sit back in the mix, used pair of ribbons (Beebs) for overheads, no tom mics. Kick out mic placed about 12 inches from drum head for a less focused, less sub bass heavy sound. Used LDC (Son DM1B) over dynamic (Audix D6) for same reasons. </a:t>
            </a:r>
            <a:endParaRPr/>
          </a:p>
          <a:p>
            <a:pPr indent="0" lvl="0" marL="0" rtl="0" algn="l">
              <a:spcBef>
                <a:spcPts val="1200"/>
              </a:spcBef>
              <a:spcAft>
                <a:spcPts val="0"/>
              </a:spcAft>
              <a:buNone/>
            </a:pPr>
            <a:r>
              <a:rPr lang="en"/>
              <a:t>- C414 used on snare to capture more detail and clarity in the high frequencies for the brushes. </a:t>
            </a:r>
            <a:endParaRPr/>
          </a:p>
          <a:p>
            <a:pPr indent="0" lvl="0" marL="0" rtl="0" algn="l">
              <a:spcBef>
                <a:spcPts val="1200"/>
              </a:spcBef>
              <a:spcAft>
                <a:spcPts val="1200"/>
              </a:spcAft>
              <a:buNone/>
            </a:pPr>
            <a:r>
              <a:rPr lang="en"/>
              <a:t>- The choices resulted in a less punchy, more textural sound in keeping with the vibe of the reference tracks.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One - ‘Look After Me’ (Instruments) </a:t>
            </a:r>
            <a:endParaRPr/>
          </a:p>
          <a:p>
            <a:pPr indent="0" lvl="0" marL="0" rtl="0" algn="l">
              <a:spcBef>
                <a:spcPts val="0"/>
              </a:spcBef>
              <a:spcAft>
                <a:spcPts val="0"/>
              </a:spcAft>
              <a:buNone/>
            </a:pPr>
            <a:r>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a:t>- Recorded the Cello with an omni valve mic (K2) about 15 inches from the bridge in order to capture the follow through in the room. The aim was for the Cello to be a distant sounding textural feature. Different from caroline, where the strings are close miced. However this created contrasting change in space compared to the piano. </a:t>
            </a:r>
            <a:endParaRPr/>
          </a:p>
          <a:p>
            <a:pPr indent="0" lvl="0" marL="0" rtl="0" algn="l">
              <a:spcBef>
                <a:spcPts val="1200"/>
              </a:spcBef>
              <a:spcAft>
                <a:spcPts val="1200"/>
              </a:spcAft>
              <a:buNone/>
            </a:pPr>
            <a:r>
              <a:rPr lang="en"/>
              <a:t>- Grand piano closed miced in X/Y with dark SDC mics (Hebdon Bridge mics) to capture more up-front, transient sounds that would act as the middle sections sense of rhythm (as the drums were more loose and textural). In micing the piano and drums this way, I leaned away from a more polished, traditional, pop aesthetic and instead opted for the rhythmic looseness seen in the reference track ‘Coyote’.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Two - ‘Intro’</a:t>
            </a:r>
            <a:endParaRPr/>
          </a:p>
        </p:txBody>
      </p:sp>
      <p:sp>
        <p:nvSpPr>
          <p:cNvPr id="79" name="Google Shape;79;p17"/>
          <p:cNvSpPr txBox="1"/>
          <p:nvPr>
            <p:ph idx="1" type="body"/>
          </p:nvPr>
        </p:nvSpPr>
        <p:spPr>
          <a:xfrm>
            <a:off x="311700" y="1152475"/>
            <a:ext cx="8520600" cy="3917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600"/>
              <a:t>-Intended by the artist to be the intro track to a larger project, so kept </a:t>
            </a:r>
            <a:r>
              <a:rPr lang="en" sz="1600"/>
              <a:t>very minimal. </a:t>
            </a:r>
            <a:endParaRPr sz="1600"/>
          </a:p>
          <a:p>
            <a:pPr indent="0" lvl="0" marL="0" rtl="0" algn="l">
              <a:spcBef>
                <a:spcPts val="1200"/>
              </a:spcBef>
              <a:spcAft>
                <a:spcPts val="0"/>
              </a:spcAft>
              <a:buNone/>
            </a:pPr>
            <a:r>
              <a:rPr lang="en" sz="1600"/>
              <a:t>- Recorded with heavy influence from Mark Hollis’ self titled album - wanted it to feel quiet, sparse, whispery and intimate. </a:t>
            </a:r>
            <a:endParaRPr sz="1600"/>
          </a:p>
          <a:p>
            <a:pPr indent="0" lvl="0" marL="0" rtl="0" algn="l">
              <a:spcBef>
                <a:spcPts val="1200"/>
              </a:spcBef>
              <a:spcAft>
                <a:spcPts val="0"/>
              </a:spcAft>
              <a:buNone/>
            </a:pPr>
            <a:r>
              <a:rPr lang="en" sz="1600"/>
              <a:t>- Also wanted to create a stereo image of the instruments through mic placement in the room (Studio 113) instead of panning in the DAW a la Phill Brown on Talk Talk’s last two albums and on ‘Mark Hollis’, where a mono or stereo mic(s) would be stationary and different musicians were directed to play in different parts of the room in order to capture an authentic sense of space despite the whole song not being recorded ‘live’.</a:t>
            </a:r>
            <a:endParaRPr sz="1600"/>
          </a:p>
          <a:p>
            <a:pPr indent="0" lvl="0" marL="0" rtl="0" algn="l">
              <a:spcBef>
                <a:spcPts val="1200"/>
              </a:spcBef>
              <a:spcAft>
                <a:spcPts val="1200"/>
              </a:spcAft>
              <a:buNone/>
            </a:pPr>
            <a:r>
              <a:rPr lang="en"/>
              <a:t>- </a:t>
            </a:r>
            <a:r>
              <a:rPr lang="en" sz="1600"/>
              <a:t>Although I didn’t strictly follow Brown’s method of keeping the mic stationary and moving the players</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Two - ‘Intro’</a:t>
            </a:r>
            <a:endParaRPr/>
          </a:p>
          <a:p>
            <a:pPr indent="0" lvl="0" marL="0" rtl="0" algn="l">
              <a:spcBef>
                <a:spcPts val="0"/>
              </a:spcBef>
              <a:spcAft>
                <a:spcPts val="0"/>
              </a:spcAft>
              <a:buNone/>
            </a:pPr>
            <a:r>
              <a:t/>
            </a:r>
            <a:endParaRPr/>
          </a:p>
        </p:txBody>
      </p:sp>
      <p:sp>
        <p:nvSpPr>
          <p:cNvPr id="85" name="Google Shape;8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1600"/>
              <a:t>- Although I didn’t strictly follow Brown’s method of keeping the mic stationary and moving the players, I did use stereo micing techniques on the classical guitar that resulted in a decentralised stereophonic image:</a:t>
            </a:r>
            <a:endParaRPr sz="1600"/>
          </a:p>
          <a:p>
            <a:pPr indent="0" lvl="0" marL="0" rtl="0" algn="l">
              <a:spcBef>
                <a:spcPts val="1200"/>
              </a:spcBef>
              <a:spcAft>
                <a:spcPts val="0"/>
              </a:spcAft>
              <a:buNone/>
            </a:pPr>
            <a:r>
              <a:rPr lang="en" sz="1600"/>
              <a:t>- The classical guitar was recorded at a distance of approximately 6 feet from Mid/Side configured microphones (KM184 amd C414 XLS), allowing me to capture the instrument within the space. The mics were set up off axis from the sound hole (pointing at 12th fret position), creating a slightly lopsided stereo image that favoured the C414’s diaphragm pointing towards it.</a:t>
            </a:r>
            <a:endParaRPr sz="1600"/>
          </a:p>
          <a:p>
            <a:pPr indent="0" lvl="0" marL="0" rtl="0" algn="l">
              <a:spcBef>
                <a:spcPts val="1200"/>
              </a:spcBef>
              <a:spcAft>
                <a:spcPts val="1200"/>
              </a:spcAft>
              <a:buNone/>
            </a:pPr>
            <a:r>
              <a:rPr lang="en" sz="1600"/>
              <a:t>- The grand piano was miced in X/Y with the same setup as the first track. However, as the focused the melody on the right hand, the guitar and piano melodic lines become placed on opposite sides of the stereo field, enhancing the call-and-response interplay within the music.</a:t>
            </a:r>
            <a:endParaRPr sz="1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Track Three - ‘Milo’</a:t>
            </a:r>
            <a:endParaRPr/>
          </a:p>
        </p:txBody>
      </p:sp>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a:t>-Unlike the previous two tracks, the production of the third track portfolio was </a:t>
            </a:r>
            <a:r>
              <a:rPr lang="en"/>
              <a:t>approached with a more lo-fi, pop-oriented mindset, as opposed to aiming for a more naturalistic, transparent sound. </a:t>
            </a:r>
            <a:endParaRPr/>
          </a:p>
          <a:p>
            <a:pPr indent="0" lvl="0" marL="0" rtl="0" algn="l">
              <a:spcBef>
                <a:spcPts val="1200"/>
              </a:spcBef>
              <a:spcAft>
                <a:spcPts val="0"/>
              </a:spcAft>
              <a:buNone/>
            </a:pPr>
            <a:r>
              <a:rPr lang="en"/>
              <a:t>- In order to capture a more lofi sound, a DI was taken from an old synth and processed through RC-20, a retro colouration effect. The bass was also captured through a DI to give a more direct, less full and more pokey high end.</a:t>
            </a:r>
            <a:endParaRPr/>
          </a:p>
          <a:p>
            <a:pPr indent="0" lvl="0" marL="0" rtl="0" algn="l">
              <a:spcBef>
                <a:spcPts val="1200"/>
              </a:spcBef>
              <a:spcAft>
                <a:spcPts val="0"/>
              </a:spcAft>
              <a:buNone/>
            </a:pPr>
            <a:r>
              <a:rPr lang="en"/>
              <a:t>- The classical guitar was fitted with a foam mute under the bridge, and in order to capture the slap of the strings against the fretboard, I placed a SDC very close to the 12th fret to accentuate the more ‘jankiness’ in the high end.</a:t>
            </a:r>
            <a:endParaRPr/>
          </a:p>
          <a:p>
            <a:pPr indent="0" lvl="0" marL="0" rtl="0" algn="l">
              <a:spcBef>
                <a:spcPts val="1200"/>
              </a:spcBef>
              <a:spcAft>
                <a:spcPts val="120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